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78" r:id="rId3"/>
    <p:sldId id="281" r:id="rId4"/>
    <p:sldId id="282" r:id="rId5"/>
    <p:sldId id="293" r:id="rId6"/>
    <p:sldId id="283" r:id="rId7"/>
    <p:sldId id="284" r:id="rId8"/>
    <p:sldId id="285" r:id="rId9"/>
    <p:sldId id="257" r:id="rId10"/>
    <p:sldId id="258" r:id="rId11"/>
    <p:sldId id="286" r:id="rId12"/>
    <p:sldId id="290" r:id="rId13"/>
    <p:sldId id="259" r:id="rId14"/>
    <p:sldId id="260" r:id="rId15"/>
    <p:sldId id="261" r:id="rId16"/>
    <p:sldId id="262" r:id="rId17"/>
    <p:sldId id="263" r:id="rId18"/>
    <p:sldId id="264" r:id="rId19"/>
    <p:sldId id="265" r:id="rId20"/>
    <p:sldId id="266" r:id="rId21"/>
    <p:sldId id="268" r:id="rId22"/>
    <p:sldId id="276" r:id="rId23"/>
    <p:sldId id="287" r:id="rId24"/>
    <p:sldId id="288" r:id="rId25"/>
    <p:sldId id="289" r:id="rId26"/>
    <p:sldId id="291"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4660"/>
  </p:normalViewPr>
  <p:slideViewPr>
    <p:cSldViewPr snapToGrid="0">
      <p:cViewPr varScale="1">
        <p:scale>
          <a:sx n="113" d="100"/>
          <a:sy n="113" d="100"/>
        </p:scale>
        <p:origin x="440" y="168"/>
      </p:cViewPr>
      <p:guideLst>
        <p:guide orient="horz" pos="2160"/>
        <p:guide pos="3840"/>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73B439-E81D-42C2-B6F7-C90A994D8AB7}" type="datetimeFigureOut">
              <a:rPr lang="en-US" smtClean="0"/>
              <a:t>3/3/23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3025023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73B439-E81D-42C2-B6F7-C90A994D8AB7}" type="datetimeFigureOut">
              <a:rPr lang="en-US" smtClean="0"/>
              <a:t>3/3/23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295611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73B439-E81D-42C2-B6F7-C90A994D8AB7}" type="datetimeFigureOut">
              <a:rPr lang="en-US" smtClean="0"/>
              <a:t>3/3/23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AE2BA-9371-4639-B365-EA0F1D447D11}" type="slidenum">
              <a:rPr lang="en-US" smtClean="0"/>
              <a:t>‹N›</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66969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73B439-E81D-42C2-B6F7-C90A994D8AB7}" type="datetimeFigureOut">
              <a:rPr lang="en-US" smtClean="0"/>
              <a:t>3/3/23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133961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73B439-E81D-42C2-B6F7-C90A994D8AB7}" type="datetimeFigureOut">
              <a:rPr lang="en-US" smtClean="0"/>
              <a:t>3/3/23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AE2BA-9371-4639-B365-EA0F1D447D11}" type="slidenum">
              <a:rPr lang="en-US" smtClean="0"/>
              <a:t>‹N›</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93409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73B439-E81D-42C2-B6F7-C90A994D8AB7}" type="datetimeFigureOut">
              <a:rPr lang="en-US" smtClean="0"/>
              <a:t>3/3/23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524365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3B439-E81D-42C2-B6F7-C90A994D8AB7}" type="datetimeFigureOut">
              <a:rPr lang="en-US" smtClean="0"/>
              <a:t>3/3/23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2165042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3B439-E81D-42C2-B6F7-C90A994D8AB7}" type="datetimeFigureOut">
              <a:rPr lang="en-US" smtClean="0"/>
              <a:t>3/3/23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221067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3B439-E81D-42C2-B6F7-C90A994D8AB7}" type="datetimeFigureOut">
              <a:rPr lang="en-US" smtClean="0"/>
              <a:t>3/3/23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309929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73B439-E81D-42C2-B6F7-C90A994D8AB7}" type="datetimeFigureOut">
              <a:rPr lang="en-US" smtClean="0"/>
              <a:t>3/3/23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2618792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73B439-E81D-42C2-B6F7-C90A994D8AB7}" type="datetimeFigureOut">
              <a:rPr lang="en-US" smtClean="0"/>
              <a:t>3/3/23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2972272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73B439-E81D-42C2-B6F7-C90A994D8AB7}" type="datetimeFigureOut">
              <a:rPr lang="en-US" smtClean="0"/>
              <a:t>3/3/23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147804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73B439-E81D-42C2-B6F7-C90A994D8AB7}" type="datetimeFigureOut">
              <a:rPr lang="en-US" smtClean="0"/>
              <a:t>3/3/23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3728536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3B439-E81D-42C2-B6F7-C90A994D8AB7}" type="datetimeFigureOut">
              <a:rPr lang="en-US" smtClean="0"/>
              <a:t>3/3/23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3429811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73B439-E81D-42C2-B6F7-C90A994D8AB7}" type="datetimeFigureOut">
              <a:rPr lang="en-US" smtClean="0"/>
              <a:t>3/3/23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1298503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573B439-E81D-42C2-B6F7-C90A994D8AB7}" type="datetimeFigureOut">
              <a:rPr lang="en-US" smtClean="0"/>
              <a:t>3/3/23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AE2BA-9371-4639-B365-EA0F1D447D11}" type="slidenum">
              <a:rPr lang="en-US" smtClean="0"/>
              <a:t>‹N›</a:t>
            </a:fld>
            <a:endParaRPr lang="en-US"/>
          </a:p>
        </p:txBody>
      </p:sp>
    </p:spTree>
    <p:extLst>
      <p:ext uri="{BB962C8B-B14F-4D97-AF65-F5344CB8AC3E}">
        <p14:creationId xmlns:p14="http://schemas.microsoft.com/office/powerpoint/2010/main" val="2338719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573B439-E81D-42C2-B6F7-C90A994D8AB7}" type="datetimeFigureOut">
              <a:rPr lang="en-US" smtClean="0"/>
              <a:t>3/3/23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92AE2BA-9371-4639-B365-EA0F1D447D11}" type="slidenum">
              <a:rPr lang="en-US" smtClean="0"/>
              <a:t>‹N›</a:t>
            </a:fld>
            <a:endParaRPr lang="en-US"/>
          </a:p>
        </p:txBody>
      </p:sp>
    </p:spTree>
    <p:extLst>
      <p:ext uri="{BB962C8B-B14F-4D97-AF65-F5344CB8AC3E}">
        <p14:creationId xmlns:p14="http://schemas.microsoft.com/office/powerpoint/2010/main" val="335161130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tourscanner.co/blog/paradise-islands-you-should-visit-2018/"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hyperlink" Target="https://palawan-news.com/caap-breaks-ground-in-coron-for-p953m-busuanga-airport-devt-project/?fbclid=IwAR0fAE241Ds7y-GyPTkplMl4Obv5-mWLVVdEYp5R91GYvy0XEAi5Z-psE6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hyperlink" Target="https://busuangaport.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671" y="2309246"/>
            <a:ext cx="8551332" cy="2650212"/>
          </a:xfrm>
        </p:spPr>
        <p:txBody>
          <a:bodyPr/>
          <a:lstStyle/>
          <a:p>
            <a:pPr algn="just"/>
            <a:r>
              <a:rPr lang="en-US" dirty="0">
                <a:latin typeface="Algerian" panose="04020705040A02060702" pitchFamily="82" charset="0"/>
              </a:rPr>
              <a:t>Amazing Beach FRONT </a:t>
            </a:r>
            <a:r>
              <a:rPr lang="en-US" dirty="0" err="1">
                <a:latin typeface="Algerian" panose="04020705040A02060702" pitchFamily="82" charset="0"/>
              </a:rPr>
              <a:t>PROPERTy</a:t>
            </a:r>
            <a:r>
              <a:rPr lang="en-US" dirty="0">
                <a:latin typeface="Algerian" panose="04020705040A02060702" pitchFamily="82" charset="0"/>
              </a:rPr>
              <a:t> FOR SALE in  </a:t>
            </a:r>
            <a:r>
              <a:rPr lang="en-US" dirty="0" err="1">
                <a:latin typeface="Algerian" panose="04020705040A02060702" pitchFamily="82" charset="0"/>
              </a:rPr>
              <a:t>Busuanga</a:t>
            </a:r>
            <a:r>
              <a:rPr lang="en-US" dirty="0">
                <a:latin typeface="Algerian" panose="04020705040A02060702" pitchFamily="82" charset="0"/>
              </a:rPr>
              <a:t> island - Palawan</a:t>
            </a:r>
          </a:p>
        </p:txBody>
      </p:sp>
      <p:sp>
        <p:nvSpPr>
          <p:cNvPr id="3" name="Subtitle 2"/>
          <p:cNvSpPr>
            <a:spLocks noGrp="1"/>
          </p:cNvSpPr>
          <p:nvPr>
            <p:ph type="subTitle" idx="1"/>
          </p:nvPr>
        </p:nvSpPr>
        <p:spPr>
          <a:xfrm flipH="1">
            <a:off x="9337302" y="5102013"/>
            <a:ext cx="178657" cy="45719"/>
          </a:xfrm>
        </p:spPr>
        <p:txBody>
          <a:bodyPr>
            <a:normAutofit fontScale="25000" lnSpcReduction="20000"/>
          </a:bodyPr>
          <a:lstStyle/>
          <a:p>
            <a:pPr algn="just"/>
            <a:endParaRPr lang="en-US" sz="2500" dirty="0">
              <a:solidFill>
                <a:srgbClr val="002060"/>
              </a:solidFill>
              <a:latin typeface="+mj-lt"/>
            </a:endParaRPr>
          </a:p>
        </p:txBody>
      </p:sp>
    </p:spTree>
    <p:extLst>
      <p:ext uri="{BB962C8B-B14F-4D97-AF65-F5344CB8AC3E}">
        <p14:creationId xmlns:p14="http://schemas.microsoft.com/office/powerpoint/2010/main" val="2717134340"/>
      </p:ext>
    </p:extLst>
  </p:cSld>
  <p:clrMapOvr>
    <a:masterClrMapping/>
  </p:clrMapOvr>
  <mc:AlternateContent xmlns:mc="http://schemas.openxmlformats.org/markup-compatibility/2006" xmlns:p14="http://schemas.microsoft.com/office/powerpoint/2010/main">
    <mc:Choice Requires="p14">
      <p:transition spd="slow" p14:dur="2000">
        <p:sndAc>
          <p:stSnd loop="1">
            <p:snd r:embed="rId2" name="Sea Waves-SoundBible.com-946156036.wav"/>
          </p:stSnd>
        </p:sndAc>
      </p:transition>
    </mc:Choice>
    <mc:Fallback xmlns="">
      <p:transition spd="slow">
        <p:sndAc>
          <p:stSnd loop="1">
            <p:snd r:embed="rId3" name="Sea Waves-SoundBible.com-946156036.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310" y="909677"/>
            <a:ext cx="9216216" cy="5801178"/>
          </a:xfrm>
        </p:spPr>
      </p:pic>
      <p:sp>
        <p:nvSpPr>
          <p:cNvPr id="3" name="CasellaDiTesto 2">
            <a:extLst>
              <a:ext uri="{FF2B5EF4-FFF2-40B4-BE49-F238E27FC236}">
                <a16:creationId xmlns:a16="http://schemas.microsoft.com/office/drawing/2014/main" id="{D40B5F52-2626-BC5C-4E2E-669809F423EB}"/>
              </a:ext>
            </a:extLst>
          </p:cNvPr>
          <p:cNvSpPr txBox="1"/>
          <p:nvPr/>
        </p:nvSpPr>
        <p:spPr>
          <a:xfrm>
            <a:off x="315310" y="147145"/>
            <a:ext cx="9216216" cy="646331"/>
          </a:xfrm>
          <a:prstGeom prst="rect">
            <a:avLst/>
          </a:prstGeom>
          <a:noFill/>
        </p:spPr>
        <p:txBody>
          <a:bodyPr wrap="square">
            <a:spAutoFit/>
          </a:bodyPr>
          <a:lstStyle/>
          <a:p>
            <a:r>
              <a:rPr lang="en-US" dirty="0"/>
              <a:t>The newly built cemented road connecting </a:t>
            </a:r>
            <a:r>
              <a:rPr lang="en-US" dirty="0" err="1"/>
              <a:t>Ocamocam</a:t>
            </a:r>
            <a:r>
              <a:rPr lang="en-US" dirty="0"/>
              <a:t> to the airport. It takes 50 minutes car ride from the airport to our property.</a:t>
            </a:r>
            <a:endParaRPr lang="it-HK" dirty="0"/>
          </a:p>
        </p:txBody>
      </p:sp>
    </p:spTree>
    <p:extLst>
      <p:ext uri="{BB962C8B-B14F-4D97-AF65-F5344CB8AC3E}">
        <p14:creationId xmlns:p14="http://schemas.microsoft.com/office/powerpoint/2010/main" val="3766893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9F1939-0281-5159-C9D6-DC7F22EE8771}"/>
              </a:ext>
            </a:extLst>
          </p:cNvPr>
          <p:cNvSpPr>
            <a:spLocks noGrp="1"/>
          </p:cNvSpPr>
          <p:nvPr>
            <p:ph type="title"/>
          </p:nvPr>
        </p:nvSpPr>
        <p:spPr>
          <a:xfrm>
            <a:off x="488148" y="156238"/>
            <a:ext cx="8596668" cy="1320800"/>
          </a:xfrm>
        </p:spPr>
        <p:txBody>
          <a:bodyPr/>
          <a:lstStyle/>
          <a:p>
            <a:r>
              <a:rPr lang="it-HK" dirty="0"/>
              <a:t>Our property</a:t>
            </a:r>
          </a:p>
        </p:txBody>
      </p:sp>
      <p:sp>
        <p:nvSpPr>
          <p:cNvPr id="3" name="Segnaposto contenuto 2">
            <a:extLst>
              <a:ext uri="{FF2B5EF4-FFF2-40B4-BE49-F238E27FC236}">
                <a16:creationId xmlns:a16="http://schemas.microsoft.com/office/drawing/2014/main" id="{4F042AA6-0B86-EEA7-A6CA-40FF66676275}"/>
              </a:ext>
            </a:extLst>
          </p:cNvPr>
          <p:cNvSpPr>
            <a:spLocks noGrp="1"/>
          </p:cNvSpPr>
          <p:nvPr>
            <p:ph idx="1"/>
          </p:nvPr>
        </p:nvSpPr>
        <p:spPr>
          <a:xfrm>
            <a:off x="503330" y="923327"/>
            <a:ext cx="8785854" cy="894964"/>
          </a:xfrm>
        </p:spPr>
        <p:txBody>
          <a:bodyPr/>
          <a:lstStyle/>
          <a:p>
            <a:pPr marL="0" indent="0">
              <a:buNone/>
            </a:pPr>
            <a:r>
              <a:rPr lang="it-HK" dirty="0"/>
              <a:t>As said our property is 3,1 hectares big and it consists of 10 different titles all under the name of our Corporation.</a:t>
            </a:r>
          </a:p>
        </p:txBody>
      </p:sp>
      <p:pic>
        <p:nvPicPr>
          <p:cNvPr id="5" name="Immagine 4">
            <a:extLst>
              <a:ext uri="{FF2B5EF4-FFF2-40B4-BE49-F238E27FC236}">
                <a16:creationId xmlns:a16="http://schemas.microsoft.com/office/drawing/2014/main" id="{65E3D7EC-5E0D-0C55-2394-E9D90ED4D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96" y="1670660"/>
            <a:ext cx="8970369" cy="4933340"/>
          </a:xfrm>
          <a:prstGeom prst="rect">
            <a:avLst/>
          </a:prstGeom>
        </p:spPr>
      </p:pic>
    </p:spTree>
    <p:extLst>
      <p:ext uri="{BB962C8B-B14F-4D97-AF65-F5344CB8AC3E}">
        <p14:creationId xmlns:p14="http://schemas.microsoft.com/office/powerpoint/2010/main" val="339182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DC71D-6429-44C6-CADC-81E263C04DDD}"/>
              </a:ext>
            </a:extLst>
          </p:cNvPr>
          <p:cNvSpPr>
            <a:spLocks noGrp="1"/>
          </p:cNvSpPr>
          <p:nvPr>
            <p:ph type="title"/>
          </p:nvPr>
        </p:nvSpPr>
        <p:spPr>
          <a:xfrm>
            <a:off x="408828" y="110360"/>
            <a:ext cx="9544468" cy="835571"/>
          </a:xfrm>
        </p:spPr>
        <p:txBody>
          <a:bodyPr/>
          <a:lstStyle/>
          <a:p>
            <a:r>
              <a:rPr lang="it-HK" dirty="0"/>
              <a:t>Our original construction plan</a:t>
            </a:r>
          </a:p>
        </p:txBody>
      </p:sp>
      <p:pic>
        <p:nvPicPr>
          <p:cNvPr id="5" name="Segnaposto contenuto 4">
            <a:extLst>
              <a:ext uri="{FF2B5EF4-FFF2-40B4-BE49-F238E27FC236}">
                <a16:creationId xmlns:a16="http://schemas.microsoft.com/office/drawing/2014/main" id="{0825AA16-0270-70C9-FE5D-F7EB481498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785" y="945931"/>
            <a:ext cx="9570511" cy="5801710"/>
          </a:xfrm>
        </p:spPr>
      </p:pic>
    </p:spTree>
    <p:extLst>
      <p:ext uri="{BB962C8B-B14F-4D97-AF65-F5344CB8AC3E}">
        <p14:creationId xmlns:p14="http://schemas.microsoft.com/office/powerpoint/2010/main" val="2983494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Beach Front</a:t>
            </a:r>
          </a:p>
        </p:txBody>
      </p:sp>
      <p:sp>
        <p:nvSpPr>
          <p:cNvPr id="3" name="Content Placeholder 2"/>
          <p:cNvSpPr>
            <a:spLocks noGrp="1"/>
          </p:cNvSpPr>
          <p:nvPr>
            <p:ph idx="1"/>
          </p:nvPr>
        </p:nvSpPr>
        <p:spPr/>
        <p:txBody>
          <a:bodyPr/>
          <a:lstStyle/>
          <a:p>
            <a:r>
              <a:rPr lang="en-US" dirty="0"/>
              <a:t>Right in front of the property there is a 140 mt. long clear sand beachfront and on the back side there is a portion of a small hill. The land has lots of greens from palm trees, coconut and fruit trees to tropical flowers and plants.</a:t>
            </a:r>
          </a:p>
          <a:p>
            <a:r>
              <a:rPr lang="en-US" dirty="0"/>
              <a:t>The property is undoubtedly located in a very prime spot and is for sure the best location you can find in the whole of </a:t>
            </a:r>
            <a:r>
              <a:rPr lang="en-US" dirty="0" err="1"/>
              <a:t>Ocamocam</a:t>
            </a:r>
            <a:r>
              <a:rPr lang="en-US" dirty="0"/>
              <a:t> beach , which is more than 1km long.</a:t>
            </a:r>
          </a:p>
          <a:p>
            <a:r>
              <a:rPr lang="en-US" dirty="0"/>
              <a:t>All the other properties on </a:t>
            </a:r>
            <a:r>
              <a:rPr lang="en-US" dirty="0" err="1"/>
              <a:t>Ocamocam</a:t>
            </a:r>
            <a:r>
              <a:rPr lang="en-US" dirty="0"/>
              <a:t> beach are smaller than and are no longer available for sale. They are mainly owned by foreigners.</a:t>
            </a:r>
          </a:p>
          <a:p>
            <a:endParaRPr lang="en-US" dirty="0"/>
          </a:p>
        </p:txBody>
      </p:sp>
    </p:spTree>
    <p:extLst>
      <p:ext uri="{BB962C8B-B14F-4D97-AF65-F5344CB8AC3E}">
        <p14:creationId xmlns:p14="http://schemas.microsoft.com/office/powerpoint/2010/main" val="287376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287" y="630620"/>
            <a:ext cx="8554062" cy="5901559"/>
          </a:xfrm>
        </p:spPr>
      </p:pic>
    </p:spTree>
    <p:extLst>
      <p:ext uri="{BB962C8B-B14F-4D97-AF65-F5344CB8AC3E}">
        <p14:creationId xmlns:p14="http://schemas.microsoft.com/office/powerpoint/2010/main" val="970393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120" y="299064"/>
            <a:ext cx="4675853" cy="6234471"/>
          </a:xfrm>
          <a:prstGeom prst="rect">
            <a:avLst/>
          </a:prstGeom>
        </p:spPr>
      </p:pic>
    </p:spTree>
    <p:extLst>
      <p:ext uri="{BB962C8B-B14F-4D97-AF65-F5344CB8AC3E}">
        <p14:creationId xmlns:p14="http://schemas.microsoft.com/office/powerpoint/2010/main" val="1141715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845" y="132735"/>
            <a:ext cx="8814619" cy="6610964"/>
          </a:xfrm>
          <a:prstGeom prst="rect">
            <a:avLst/>
          </a:prstGeom>
        </p:spPr>
      </p:pic>
    </p:spTree>
    <p:extLst>
      <p:ext uri="{BB962C8B-B14F-4D97-AF65-F5344CB8AC3E}">
        <p14:creationId xmlns:p14="http://schemas.microsoft.com/office/powerpoint/2010/main" val="3244078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96" y="180666"/>
            <a:ext cx="8726129" cy="6544597"/>
          </a:xfrm>
          <a:prstGeom prst="rect">
            <a:avLst/>
          </a:prstGeom>
        </p:spPr>
      </p:pic>
    </p:spTree>
    <p:extLst>
      <p:ext uri="{BB962C8B-B14F-4D97-AF65-F5344CB8AC3E}">
        <p14:creationId xmlns:p14="http://schemas.microsoft.com/office/powerpoint/2010/main" val="3947937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READY TO BUILD</a:t>
            </a:r>
          </a:p>
        </p:txBody>
      </p:sp>
      <p:sp>
        <p:nvSpPr>
          <p:cNvPr id="3" name="Content Placeholder 2"/>
          <p:cNvSpPr>
            <a:spLocks noGrp="1"/>
          </p:cNvSpPr>
          <p:nvPr>
            <p:ph idx="1"/>
          </p:nvPr>
        </p:nvSpPr>
        <p:spPr/>
        <p:txBody>
          <a:bodyPr/>
          <a:lstStyle/>
          <a:p>
            <a:r>
              <a:rPr lang="en-US" dirty="0"/>
              <a:t>The first advantage in buying this property, especially for non Filipino citizens, is that they can sell the whole Corporation, which is the owner of the land. This will make the whole process of buying land in the Philippines much easier and will also make the procedure of the transfer of the property titles a mere formality as the buyer of the Corporation will automatically be also the owner of the land. This is highlighted here because the procedure of the transfer of the property titles can be very difficult and time consuming in the Philippines. We experienced that our own how problematic it can be. In addition to that, our property titles are clean, taxes are all paid , no tenants , no adverse ownership claims by other parties and we can definitely demonstrate you that there is absolutely no risk for anyone who is interested in buying this property.</a:t>
            </a:r>
          </a:p>
        </p:txBody>
      </p:sp>
    </p:spTree>
    <p:extLst>
      <p:ext uri="{BB962C8B-B14F-4D97-AF65-F5344CB8AC3E}">
        <p14:creationId xmlns:p14="http://schemas.microsoft.com/office/powerpoint/2010/main" val="2569179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922" y="412955"/>
            <a:ext cx="8566079" cy="5628407"/>
          </a:xfrm>
        </p:spPr>
        <p:txBody>
          <a:bodyPr>
            <a:normAutofit fontScale="92500" lnSpcReduction="10000"/>
          </a:bodyPr>
          <a:lstStyle/>
          <a:p>
            <a:r>
              <a:rPr lang="en-US" dirty="0"/>
              <a:t>The second big advantage is that they have already a fully approved plan to build a resort. In fact, on the property they have already 3 high standards concrete bungalows built . Their building permits are 100% correct and complete and this will allow the potential buyer to start building the resort on the same day he will buy the property. This is definitely a huge advantage considering that , with the actual situation in the Philippines , to obtain such building permits it took them almost two years of very complicated procedures both in </a:t>
            </a:r>
            <a:r>
              <a:rPr lang="en-US" dirty="0" err="1"/>
              <a:t>Coron</a:t>
            </a:r>
            <a:r>
              <a:rPr lang="en-US" dirty="0"/>
              <a:t> and Puerto </a:t>
            </a:r>
            <a:r>
              <a:rPr lang="en-US" dirty="0" err="1"/>
              <a:t>Princesa</a:t>
            </a:r>
            <a:r>
              <a:rPr lang="en-US" dirty="0"/>
              <a:t>. And , according to the latest information and due to the recent Presidential decisions on the matter of tourism sustainability , the DENR office has now an even stricter policy regarding the issue of such new permits. You can definitely believe that this is a very big plus that will allow you to save time, money and patience too.</a:t>
            </a:r>
          </a:p>
          <a:p>
            <a:r>
              <a:rPr lang="en-US" dirty="0"/>
              <a:t>Electricity and fresh water are already available and they have also a fresh water source inside the property that is used as a backup during the dry season.</a:t>
            </a:r>
          </a:p>
          <a:p>
            <a:r>
              <a:rPr lang="en-US" dirty="0"/>
              <a:t>There is a telephone and internet signal on the beach. However, they have a private satellite antenna for the internet usage.</a:t>
            </a:r>
          </a:p>
          <a:p>
            <a:r>
              <a:rPr lang="en-US" dirty="0"/>
              <a:t>This property is endorsed by a </a:t>
            </a:r>
            <a:r>
              <a:rPr lang="en-US" dirty="0" err="1"/>
              <a:t>fengshui</a:t>
            </a:r>
            <a:r>
              <a:rPr lang="en-US" dirty="0"/>
              <a:t> Master who visited recently, as a place of tranquility and richness.</a:t>
            </a:r>
          </a:p>
          <a:p>
            <a:endParaRPr lang="en-US" b="1" dirty="0"/>
          </a:p>
        </p:txBody>
      </p:sp>
    </p:spTree>
    <p:extLst>
      <p:ext uri="{BB962C8B-B14F-4D97-AF65-F5344CB8AC3E}">
        <p14:creationId xmlns:p14="http://schemas.microsoft.com/office/powerpoint/2010/main" val="348939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PALAWAN</a:t>
            </a:r>
          </a:p>
        </p:txBody>
      </p:sp>
      <p:sp>
        <p:nvSpPr>
          <p:cNvPr id="3" name="Content Placeholder 2"/>
          <p:cNvSpPr>
            <a:spLocks noGrp="1"/>
          </p:cNvSpPr>
          <p:nvPr>
            <p:ph idx="1"/>
          </p:nvPr>
        </p:nvSpPr>
        <p:spPr>
          <a:xfrm>
            <a:off x="677334" y="1083957"/>
            <a:ext cx="8596668" cy="3880773"/>
          </a:xfrm>
        </p:spPr>
        <p:txBody>
          <a:bodyPr/>
          <a:lstStyle/>
          <a:p>
            <a:r>
              <a:rPr lang="en-US" dirty="0"/>
              <a:t>Palawan has always been included in the Top 10 Most Beautiful Islands in the World. Thus the average prices of properties in this area is around </a:t>
            </a:r>
            <a:r>
              <a:rPr lang="en-US" dirty="0" err="1"/>
              <a:t>Php</a:t>
            </a:r>
            <a:r>
              <a:rPr lang="en-US" dirty="0"/>
              <a:t> 7,000 per sqm. </a:t>
            </a:r>
          </a:p>
          <a:p>
            <a:r>
              <a:rPr lang="en-US" dirty="0"/>
              <a:t>According to this </a:t>
            </a:r>
            <a:r>
              <a:rPr lang="en-US" dirty="0" err="1"/>
              <a:t>TourScanner</a:t>
            </a:r>
            <a:r>
              <a:rPr lang="en-US" dirty="0"/>
              <a:t>, the No 1 meta-search engine for tours &amp; travel activities, it’s the top 1 among the 30 Best Paradise Islands you should visit in the world for 2019:</a:t>
            </a:r>
          </a:p>
          <a:p>
            <a:pPr marL="0" indent="0">
              <a:buNone/>
            </a:pPr>
            <a:r>
              <a:rPr lang="en-US" dirty="0"/>
              <a:t>	</a:t>
            </a:r>
            <a:r>
              <a:rPr lang="en-US" dirty="0">
                <a:hlinkClick r:id="rId2"/>
              </a:rPr>
              <a:t>https://tourscanner.co/blog/paradise-islands-you-should-visit-2018/</a:t>
            </a:r>
            <a:endParaRPr lang="en-US"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541" y="3559477"/>
            <a:ext cx="7080318" cy="3192881"/>
          </a:xfrm>
          <a:prstGeom prst="rect">
            <a:avLst/>
          </a:prstGeom>
        </p:spPr>
      </p:pic>
    </p:spTree>
    <p:extLst>
      <p:ext uri="{BB962C8B-B14F-4D97-AF65-F5344CB8AC3E}">
        <p14:creationId xmlns:p14="http://schemas.microsoft.com/office/powerpoint/2010/main" val="222060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97" y="188042"/>
            <a:ext cx="8608141" cy="6456106"/>
          </a:xfrm>
          <a:prstGeom prst="rect">
            <a:avLst/>
          </a:prstGeom>
        </p:spPr>
      </p:pic>
    </p:spTree>
    <p:extLst>
      <p:ext uri="{BB962C8B-B14F-4D97-AF65-F5344CB8AC3E}">
        <p14:creationId xmlns:p14="http://schemas.microsoft.com/office/powerpoint/2010/main" val="272908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97" y="165918"/>
            <a:ext cx="8726129" cy="6544597"/>
          </a:xfrm>
          <a:prstGeom prst="rect">
            <a:avLst/>
          </a:prstGeom>
        </p:spPr>
      </p:pic>
    </p:spTree>
    <p:extLst>
      <p:ext uri="{BB962C8B-B14F-4D97-AF65-F5344CB8AC3E}">
        <p14:creationId xmlns:p14="http://schemas.microsoft.com/office/powerpoint/2010/main" val="1832579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14" y="114301"/>
            <a:ext cx="8814619" cy="6610964"/>
          </a:xfrm>
          <a:prstGeom prst="rect">
            <a:avLst/>
          </a:prstGeom>
        </p:spPr>
      </p:pic>
    </p:spTree>
    <p:extLst>
      <p:ext uri="{BB962C8B-B14F-4D97-AF65-F5344CB8AC3E}">
        <p14:creationId xmlns:p14="http://schemas.microsoft.com/office/powerpoint/2010/main" val="871528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3586BB8-8CFB-53C3-79A0-9CC7FF00B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7772400" cy="5829300"/>
          </a:xfrm>
          <a:prstGeom prst="rect">
            <a:avLst/>
          </a:prstGeom>
        </p:spPr>
      </p:pic>
    </p:spTree>
    <p:extLst>
      <p:ext uri="{BB962C8B-B14F-4D97-AF65-F5344CB8AC3E}">
        <p14:creationId xmlns:p14="http://schemas.microsoft.com/office/powerpoint/2010/main" val="385260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B95FF68-B9B7-5658-878B-2E1E23DEF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7772400" cy="5829300"/>
          </a:xfrm>
          <a:prstGeom prst="rect">
            <a:avLst/>
          </a:prstGeom>
        </p:spPr>
      </p:pic>
    </p:spTree>
    <p:extLst>
      <p:ext uri="{BB962C8B-B14F-4D97-AF65-F5344CB8AC3E}">
        <p14:creationId xmlns:p14="http://schemas.microsoft.com/office/powerpoint/2010/main" val="2285078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771649B-F1A4-CCE8-C760-27E99918D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7772400" cy="5829300"/>
          </a:xfrm>
          <a:prstGeom prst="rect">
            <a:avLst/>
          </a:prstGeom>
        </p:spPr>
      </p:pic>
    </p:spTree>
    <p:extLst>
      <p:ext uri="{BB962C8B-B14F-4D97-AF65-F5344CB8AC3E}">
        <p14:creationId xmlns:p14="http://schemas.microsoft.com/office/powerpoint/2010/main" val="2204450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856BD1C-11BC-C859-75B5-B55A54ABF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7772400" cy="5829300"/>
          </a:xfrm>
          <a:prstGeom prst="rect">
            <a:avLst/>
          </a:prstGeom>
        </p:spPr>
      </p:pic>
    </p:spTree>
    <p:extLst>
      <p:ext uri="{BB962C8B-B14F-4D97-AF65-F5344CB8AC3E}">
        <p14:creationId xmlns:p14="http://schemas.microsoft.com/office/powerpoint/2010/main" val="3240166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PRICE OF OUR PROPERTY</a:t>
            </a:r>
          </a:p>
        </p:txBody>
      </p:sp>
      <p:sp>
        <p:nvSpPr>
          <p:cNvPr id="3" name="Content Placeholder 2"/>
          <p:cNvSpPr>
            <a:spLocks noGrp="1"/>
          </p:cNvSpPr>
          <p:nvPr>
            <p:ph idx="1"/>
          </p:nvPr>
        </p:nvSpPr>
        <p:spPr/>
        <p:txBody>
          <a:bodyPr/>
          <a:lstStyle/>
          <a:p>
            <a:r>
              <a:rPr lang="en-US" dirty="0"/>
              <a:t>Palawan is a stunning archipelago that has been ranked as the most beautiful island in the world multiple times. Famous for diving, hiking, beaches, and fishing, this is one of the best tropical travel destinations in Southeast Asia. </a:t>
            </a:r>
          </a:p>
          <a:p>
            <a:r>
              <a:rPr lang="en-US" dirty="0"/>
              <a:t>In New </a:t>
            </a:r>
            <a:r>
              <a:rPr lang="en-US" dirty="0" err="1"/>
              <a:t>Busuanga</a:t>
            </a:r>
            <a:r>
              <a:rPr lang="en-US" dirty="0"/>
              <a:t> Island, the price of the properties can go up to </a:t>
            </a:r>
            <a:r>
              <a:rPr lang="en-US" dirty="0" err="1"/>
              <a:t>Php</a:t>
            </a:r>
            <a:r>
              <a:rPr lang="en-US" dirty="0"/>
              <a:t> 7,000 per sqm. This promising property however is only </a:t>
            </a:r>
            <a:r>
              <a:rPr lang="en-US" dirty="0" err="1"/>
              <a:t>Php</a:t>
            </a:r>
            <a:r>
              <a:rPr lang="en-US" dirty="0"/>
              <a:t> 3,193.548 per </a:t>
            </a:r>
            <a:r>
              <a:rPr lang="en-US" dirty="0" err="1"/>
              <a:t>sqm</a:t>
            </a:r>
            <a:r>
              <a:rPr lang="en-US" dirty="0"/>
              <a:t>. or </a:t>
            </a:r>
            <a:r>
              <a:rPr lang="en-US" dirty="0" err="1"/>
              <a:t>Php</a:t>
            </a:r>
            <a:r>
              <a:rPr lang="en-US" dirty="0"/>
              <a:t> 99,000,000.00 including complete documentations and building permits that will allow the new owner to start building the resort immediately.</a:t>
            </a:r>
          </a:p>
          <a:p>
            <a:endParaRPr lang="en-US" dirty="0"/>
          </a:p>
        </p:txBody>
      </p:sp>
    </p:spTree>
    <p:extLst>
      <p:ext uri="{BB962C8B-B14F-4D97-AF65-F5344CB8AC3E}">
        <p14:creationId xmlns:p14="http://schemas.microsoft.com/office/powerpoint/2010/main" val="2590342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01" y="248356"/>
            <a:ext cx="10422377" cy="1320800"/>
          </a:xfrm>
        </p:spPr>
        <p:txBody>
          <a:bodyPr/>
          <a:lstStyle/>
          <a:p>
            <a:r>
              <a:rPr lang="en-US" dirty="0"/>
              <a:t>The Hotel developments on </a:t>
            </a:r>
            <a:r>
              <a:rPr lang="en-US" dirty="0" err="1"/>
              <a:t>Ocamocam</a:t>
            </a:r>
            <a:r>
              <a:rPr lang="en-US" dirty="0"/>
              <a:t> beach</a:t>
            </a:r>
          </a:p>
        </p:txBody>
      </p:sp>
      <p:sp>
        <p:nvSpPr>
          <p:cNvPr id="3" name="Content Placeholder 2"/>
          <p:cNvSpPr>
            <a:spLocks noGrp="1"/>
          </p:cNvSpPr>
          <p:nvPr>
            <p:ph idx="1"/>
          </p:nvPr>
        </p:nvSpPr>
        <p:spPr>
          <a:xfrm>
            <a:off x="358511" y="1123357"/>
            <a:ext cx="10117578" cy="1518243"/>
          </a:xfrm>
        </p:spPr>
        <p:txBody>
          <a:bodyPr>
            <a:normAutofit fontScale="92500"/>
          </a:bodyPr>
          <a:lstStyle/>
          <a:p>
            <a:pPr marL="0" indent="0">
              <a:buNone/>
            </a:pPr>
            <a:r>
              <a:rPr lang="en-US" dirty="0"/>
              <a:t>The beach of </a:t>
            </a:r>
            <a:r>
              <a:rPr lang="en-US" dirty="0" err="1"/>
              <a:t>Ocamocam</a:t>
            </a:r>
            <a:r>
              <a:rPr lang="en-US" dirty="0"/>
              <a:t> is facing a huge development because of its natural pristine beauty that make this beach one of the most visited location on the island of </a:t>
            </a:r>
            <a:r>
              <a:rPr lang="en-US" dirty="0" err="1"/>
              <a:t>Busuanga</a:t>
            </a:r>
            <a:r>
              <a:rPr lang="en-US" dirty="0"/>
              <a:t>. It is normal to see tourists, based in </a:t>
            </a:r>
            <a:r>
              <a:rPr lang="en-US" dirty="0" err="1"/>
              <a:t>Coron</a:t>
            </a:r>
            <a:r>
              <a:rPr lang="en-US" dirty="0"/>
              <a:t>, renting a motorbike and coming to </a:t>
            </a:r>
            <a:r>
              <a:rPr lang="en-US" dirty="0" err="1"/>
              <a:t>Ocam</a:t>
            </a:r>
            <a:r>
              <a:rPr lang="en-US" dirty="0"/>
              <a:t> to spend a whole day of relax enjoying the beach-life that is possible only there.</a:t>
            </a:r>
          </a:p>
          <a:p>
            <a:pPr marL="0" indent="0">
              <a:buNone/>
            </a:pPr>
            <a:r>
              <a:rPr lang="en-US" dirty="0"/>
              <a:t>Those are the already existing hotel structures where tourists can enjoy their holidays:</a:t>
            </a:r>
          </a:p>
          <a:p>
            <a:pPr marL="0" indent="0">
              <a:buNone/>
            </a:pPr>
            <a:endParaRPr lang="en-US" dirty="0"/>
          </a:p>
          <a:p>
            <a:pPr marL="0" indent="0">
              <a:buNone/>
            </a:pPr>
            <a:endParaRPr lang="en-US" dirty="0"/>
          </a:p>
        </p:txBody>
      </p:sp>
      <p:sp>
        <p:nvSpPr>
          <p:cNvPr id="5" name="Content Placeholder 2">
            <a:extLst>
              <a:ext uri="{FF2B5EF4-FFF2-40B4-BE49-F238E27FC236}">
                <a16:creationId xmlns:a16="http://schemas.microsoft.com/office/drawing/2014/main" id="{1B2F5874-BF5F-79CA-EC1F-EE2F92741AB3}"/>
              </a:ext>
            </a:extLst>
          </p:cNvPr>
          <p:cNvSpPr txBox="1">
            <a:spLocks/>
          </p:cNvSpPr>
          <p:nvPr/>
        </p:nvSpPr>
        <p:spPr>
          <a:xfrm>
            <a:off x="268200" y="908756"/>
            <a:ext cx="9968875" cy="586457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dirty="0"/>
          </a:p>
          <a:p>
            <a:pPr marL="0" indent="0">
              <a:buFont typeface="Wingdings 3" charset="2"/>
              <a:buNone/>
            </a:pPr>
            <a:endParaRPr lang="en-US" dirty="0"/>
          </a:p>
        </p:txBody>
      </p:sp>
      <p:pic>
        <p:nvPicPr>
          <p:cNvPr id="6" name="Immagine 5">
            <a:extLst>
              <a:ext uri="{FF2B5EF4-FFF2-40B4-BE49-F238E27FC236}">
                <a16:creationId xmlns:a16="http://schemas.microsoft.com/office/drawing/2014/main" id="{16327A6D-3615-710D-3596-ADBC87E2E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6" y="2856201"/>
            <a:ext cx="4088198" cy="3959466"/>
          </a:xfrm>
          <a:prstGeom prst="rect">
            <a:avLst/>
          </a:prstGeom>
        </p:spPr>
      </p:pic>
      <p:pic>
        <p:nvPicPr>
          <p:cNvPr id="8" name="Immagine 7">
            <a:extLst>
              <a:ext uri="{FF2B5EF4-FFF2-40B4-BE49-F238E27FC236}">
                <a16:creationId xmlns:a16="http://schemas.microsoft.com/office/drawing/2014/main" id="{0F32EB41-B396-1F93-E57C-E825CD012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417" y="2856201"/>
            <a:ext cx="4117384" cy="3959466"/>
          </a:xfrm>
          <a:prstGeom prst="rect">
            <a:avLst/>
          </a:prstGeom>
        </p:spPr>
      </p:pic>
      <p:pic>
        <p:nvPicPr>
          <p:cNvPr id="7" name="Immagine 6">
            <a:extLst>
              <a:ext uri="{FF2B5EF4-FFF2-40B4-BE49-F238E27FC236}">
                <a16:creationId xmlns:a16="http://schemas.microsoft.com/office/drawing/2014/main" id="{3ECF3330-557C-6E84-695B-19FF49BD6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4614" y="2856201"/>
            <a:ext cx="4117385" cy="3997860"/>
          </a:xfrm>
          <a:prstGeom prst="rect">
            <a:avLst/>
          </a:prstGeom>
        </p:spPr>
      </p:pic>
    </p:spTree>
    <p:extLst>
      <p:ext uri="{BB962C8B-B14F-4D97-AF65-F5344CB8AC3E}">
        <p14:creationId xmlns:p14="http://schemas.microsoft.com/office/powerpoint/2010/main" val="2109522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BD74B5-C8F9-20B3-6C3B-F541C26C9D67}"/>
              </a:ext>
            </a:extLst>
          </p:cNvPr>
          <p:cNvSpPr>
            <a:spLocks noGrp="1"/>
          </p:cNvSpPr>
          <p:nvPr>
            <p:ph type="title"/>
          </p:nvPr>
        </p:nvSpPr>
        <p:spPr>
          <a:xfrm>
            <a:off x="677334" y="169333"/>
            <a:ext cx="8596668" cy="1298223"/>
          </a:xfrm>
        </p:spPr>
        <p:txBody>
          <a:bodyPr/>
          <a:lstStyle/>
          <a:p>
            <a:r>
              <a:rPr lang="it-HK" dirty="0"/>
              <a:t>The future of Ocamocam, why to invest there ?</a:t>
            </a:r>
          </a:p>
        </p:txBody>
      </p:sp>
      <p:sp>
        <p:nvSpPr>
          <p:cNvPr id="3" name="Segnaposto contenuto 2">
            <a:extLst>
              <a:ext uri="{FF2B5EF4-FFF2-40B4-BE49-F238E27FC236}">
                <a16:creationId xmlns:a16="http://schemas.microsoft.com/office/drawing/2014/main" id="{13A1DF73-8197-D42B-FE65-4FA1F25EA524}"/>
              </a:ext>
            </a:extLst>
          </p:cNvPr>
          <p:cNvSpPr>
            <a:spLocks noGrp="1"/>
          </p:cNvSpPr>
          <p:nvPr>
            <p:ph idx="1"/>
          </p:nvPr>
        </p:nvSpPr>
        <p:spPr>
          <a:xfrm>
            <a:off x="677333" y="1648178"/>
            <a:ext cx="9042399" cy="4470399"/>
          </a:xfrm>
        </p:spPr>
        <p:txBody>
          <a:bodyPr>
            <a:normAutofit/>
          </a:bodyPr>
          <a:lstStyle/>
          <a:p>
            <a:pPr marL="0" indent="0">
              <a:buNone/>
            </a:pPr>
            <a:r>
              <a:rPr lang="it-HK" dirty="0"/>
              <a:t>There are at leat two reason to invest in Ocamocam : there is a new airport already in costruction which will be an international one.</a:t>
            </a:r>
          </a:p>
          <a:p>
            <a:pPr marL="0" indent="0">
              <a:buNone/>
            </a:pPr>
            <a:r>
              <a:rPr lang="it-HK" dirty="0"/>
              <a:t>This will be a huge game changer for the island of Busuanga but, being Coron already way too crowded and cemented, the new wave of tourists (especially those with high spending capacity) will need to find a place where they can enjoy the tropical feeling of a natual beach. And this will be Ocamocam !</a:t>
            </a:r>
          </a:p>
          <a:p>
            <a:pPr marL="0" indent="0">
              <a:buNone/>
            </a:pPr>
            <a:r>
              <a:rPr lang="it-HK" dirty="0"/>
              <a:t>Please read this article about the beginning of the airport’s construction works written on the 12th March 2019 :</a:t>
            </a:r>
          </a:p>
          <a:p>
            <a:pPr marL="0" indent="0">
              <a:buNone/>
            </a:pPr>
            <a:r>
              <a:rPr lang="it-IT" dirty="0">
                <a:hlinkClick r:id="rId2"/>
              </a:rPr>
              <a:t>https://palawan-news.com/caap-breaks-ground-in-coron-for-p953m-busuanga-airport-devt-project/?fbclid=IwAR0fAE241Ds7y-GyPTkplMl4Obv5-mWLVVdEYp5R91GYvy0XEAi5Z-psE68</a:t>
            </a:r>
            <a:endParaRPr lang="it-IT" dirty="0"/>
          </a:p>
          <a:p>
            <a:pPr marL="0" indent="0">
              <a:buNone/>
            </a:pPr>
            <a:endParaRPr lang="it-HK" dirty="0"/>
          </a:p>
        </p:txBody>
      </p:sp>
    </p:spTree>
    <p:extLst>
      <p:ext uri="{BB962C8B-B14F-4D97-AF65-F5344CB8AC3E}">
        <p14:creationId xmlns:p14="http://schemas.microsoft.com/office/powerpoint/2010/main" val="4077451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913F90-4994-2E1B-E10C-33FD46D6A997}"/>
              </a:ext>
            </a:extLst>
          </p:cNvPr>
          <p:cNvSpPr>
            <a:spLocks noGrp="1"/>
          </p:cNvSpPr>
          <p:nvPr>
            <p:ph type="title"/>
          </p:nvPr>
        </p:nvSpPr>
        <p:spPr/>
        <p:txBody>
          <a:bodyPr/>
          <a:lstStyle/>
          <a:p>
            <a:endParaRPr lang="it-HK"/>
          </a:p>
        </p:txBody>
      </p:sp>
      <p:pic>
        <p:nvPicPr>
          <p:cNvPr id="5" name="Segnaposto contenuto 4">
            <a:extLst>
              <a:ext uri="{FF2B5EF4-FFF2-40B4-BE49-F238E27FC236}">
                <a16:creationId xmlns:a16="http://schemas.microsoft.com/office/drawing/2014/main" id="{A56AB1C8-DE72-B410-F66F-56DD29E11C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1356"/>
            <a:ext cx="9918551" cy="6615288"/>
          </a:xfrm>
        </p:spPr>
      </p:pic>
    </p:spTree>
    <p:extLst>
      <p:ext uri="{BB962C8B-B14F-4D97-AF65-F5344CB8AC3E}">
        <p14:creationId xmlns:p14="http://schemas.microsoft.com/office/powerpoint/2010/main" val="229250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A1565E-CD4F-7BF4-602B-2A596F9A2E5F}"/>
              </a:ext>
            </a:extLst>
          </p:cNvPr>
          <p:cNvSpPr>
            <a:spLocks noGrp="1"/>
          </p:cNvSpPr>
          <p:nvPr>
            <p:ph type="title"/>
          </p:nvPr>
        </p:nvSpPr>
        <p:spPr>
          <a:xfrm>
            <a:off x="125409" y="0"/>
            <a:ext cx="9302046" cy="1320800"/>
          </a:xfrm>
        </p:spPr>
        <p:txBody>
          <a:bodyPr/>
          <a:lstStyle/>
          <a:p>
            <a:pPr algn="ctr"/>
            <a:r>
              <a:rPr lang="it-HK" dirty="0"/>
              <a:t>Pictures of the new airport construction (taken Feb. 2023)</a:t>
            </a:r>
          </a:p>
        </p:txBody>
      </p:sp>
      <p:pic>
        <p:nvPicPr>
          <p:cNvPr id="23" name="Immagine 22">
            <a:extLst>
              <a:ext uri="{FF2B5EF4-FFF2-40B4-BE49-F238E27FC236}">
                <a16:creationId xmlns:a16="http://schemas.microsoft.com/office/drawing/2014/main" id="{8A0C796D-B5D6-5926-D715-D4B05CF0D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804" y="2340235"/>
            <a:ext cx="3995381" cy="2996536"/>
          </a:xfrm>
          <a:prstGeom prst="rect">
            <a:avLst/>
          </a:prstGeom>
        </p:spPr>
      </p:pic>
      <p:pic>
        <p:nvPicPr>
          <p:cNvPr id="25" name="Immagine 24">
            <a:extLst>
              <a:ext uri="{FF2B5EF4-FFF2-40B4-BE49-F238E27FC236}">
                <a16:creationId xmlns:a16="http://schemas.microsoft.com/office/drawing/2014/main" id="{5A1DE4C4-AA11-7E79-477B-B7CE6423C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366" y="2340235"/>
            <a:ext cx="3104804" cy="4139738"/>
          </a:xfrm>
          <a:prstGeom prst="rect">
            <a:avLst/>
          </a:prstGeom>
        </p:spPr>
      </p:pic>
      <p:pic>
        <p:nvPicPr>
          <p:cNvPr id="31" name="Segnaposto contenuto 30">
            <a:extLst>
              <a:ext uri="{FF2B5EF4-FFF2-40B4-BE49-F238E27FC236}">
                <a16:creationId xmlns:a16="http://schemas.microsoft.com/office/drawing/2014/main" id="{9E40B68A-1AC4-FAB7-0472-401120F620F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5546" y="2340235"/>
            <a:ext cx="2911077" cy="3881437"/>
          </a:xfrm>
        </p:spPr>
      </p:pic>
    </p:spTree>
    <p:extLst>
      <p:ext uri="{BB962C8B-B14F-4D97-AF65-F5344CB8AC3E}">
        <p14:creationId xmlns:p14="http://schemas.microsoft.com/office/powerpoint/2010/main" val="94454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8A8D1A-B407-5C6D-E69D-7FCC02F93209}"/>
              </a:ext>
            </a:extLst>
          </p:cNvPr>
          <p:cNvSpPr>
            <a:spLocks noGrp="1"/>
          </p:cNvSpPr>
          <p:nvPr>
            <p:ph type="title"/>
          </p:nvPr>
        </p:nvSpPr>
        <p:spPr/>
        <p:txBody>
          <a:bodyPr/>
          <a:lstStyle/>
          <a:p>
            <a:r>
              <a:rPr lang="it-HK" dirty="0"/>
              <a:t>The construction of a new sea port close to Ocamocam</a:t>
            </a:r>
          </a:p>
        </p:txBody>
      </p:sp>
      <p:sp>
        <p:nvSpPr>
          <p:cNvPr id="3" name="Segnaposto contenuto 2">
            <a:extLst>
              <a:ext uri="{FF2B5EF4-FFF2-40B4-BE49-F238E27FC236}">
                <a16:creationId xmlns:a16="http://schemas.microsoft.com/office/drawing/2014/main" id="{752B808B-C042-8121-19E7-A81A60158273}"/>
              </a:ext>
            </a:extLst>
          </p:cNvPr>
          <p:cNvSpPr>
            <a:spLocks noGrp="1"/>
          </p:cNvSpPr>
          <p:nvPr>
            <p:ph idx="1"/>
          </p:nvPr>
        </p:nvSpPr>
        <p:spPr>
          <a:xfrm>
            <a:off x="540699" y="2097742"/>
            <a:ext cx="10495163" cy="2398954"/>
          </a:xfrm>
        </p:spPr>
        <p:txBody>
          <a:bodyPr>
            <a:normAutofit fontScale="92500" lnSpcReduction="10000"/>
          </a:bodyPr>
          <a:lstStyle/>
          <a:p>
            <a:pPr marL="0" indent="0">
              <a:buNone/>
            </a:pPr>
            <a:r>
              <a:rPr lang="it-HK" dirty="0"/>
              <a:t>There is already another very promising project that will make Ocamocam beach even more attractive for investors : the construction of a new Port which will start in March 2023 . The new harbour will be for both cargo handling and passanger terminal.</a:t>
            </a:r>
          </a:p>
          <a:p>
            <a:pPr marL="0" indent="0">
              <a:buNone/>
            </a:pPr>
            <a:r>
              <a:rPr lang="it-HK" dirty="0"/>
              <a:t>For sure cruise ships will dock there and our beach is just less then 1 Km away , on the other side of the little peninsula. Easy to imagine where the tourists, once disembarked, will naturally go.</a:t>
            </a:r>
          </a:p>
          <a:p>
            <a:pPr marL="0" indent="0">
              <a:buNone/>
            </a:pPr>
            <a:r>
              <a:rPr lang="it-IT" dirty="0"/>
              <a:t>T</a:t>
            </a:r>
            <a:r>
              <a:rPr lang="it-HK" dirty="0"/>
              <a:t>his is the website of the new port :</a:t>
            </a:r>
          </a:p>
          <a:p>
            <a:pPr marL="0" indent="0">
              <a:buNone/>
            </a:pPr>
            <a:r>
              <a:rPr lang="it-IT" dirty="0">
                <a:hlinkClick r:id="rId2"/>
              </a:rPr>
              <a:t>https://busuangaport.com</a:t>
            </a:r>
            <a:endParaRPr lang="it-IT" dirty="0"/>
          </a:p>
          <a:p>
            <a:pPr marL="0" indent="0">
              <a:buNone/>
            </a:pPr>
            <a:endParaRPr lang="it-IT" dirty="0"/>
          </a:p>
          <a:p>
            <a:pPr marL="0" indent="0">
              <a:buNone/>
            </a:pPr>
            <a:endParaRPr lang="it-HK" dirty="0"/>
          </a:p>
        </p:txBody>
      </p:sp>
    </p:spTree>
    <p:extLst>
      <p:ext uri="{BB962C8B-B14F-4D97-AF65-F5344CB8AC3E}">
        <p14:creationId xmlns:p14="http://schemas.microsoft.com/office/powerpoint/2010/main" val="751346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05A843-DF32-C329-2B37-13C4F7B7FE59}"/>
              </a:ext>
            </a:extLst>
          </p:cNvPr>
          <p:cNvSpPr>
            <a:spLocks noGrp="1"/>
          </p:cNvSpPr>
          <p:nvPr>
            <p:ph type="title"/>
          </p:nvPr>
        </p:nvSpPr>
        <p:spPr>
          <a:xfrm>
            <a:off x="830076" y="236668"/>
            <a:ext cx="8596668" cy="1054250"/>
          </a:xfrm>
        </p:spPr>
        <p:txBody>
          <a:bodyPr/>
          <a:lstStyle/>
          <a:p>
            <a:r>
              <a:rPr lang="it-IT" dirty="0"/>
              <a:t>https://</a:t>
            </a:r>
            <a:r>
              <a:rPr lang="it-IT" dirty="0" err="1"/>
              <a:t>busuangaport.com</a:t>
            </a:r>
            <a:endParaRPr lang="it-HK" dirty="0"/>
          </a:p>
        </p:txBody>
      </p:sp>
      <p:pic>
        <p:nvPicPr>
          <p:cNvPr id="9" name="Segnaposto contenuto 8">
            <a:extLst>
              <a:ext uri="{FF2B5EF4-FFF2-40B4-BE49-F238E27FC236}">
                <a16:creationId xmlns:a16="http://schemas.microsoft.com/office/drawing/2014/main" id="{F6D9A622-E76F-605D-A1B5-0FEA5D6144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0076" y="1418897"/>
            <a:ext cx="10373951" cy="5318233"/>
          </a:xfrm>
        </p:spPr>
      </p:pic>
    </p:spTree>
    <p:extLst>
      <p:ext uri="{BB962C8B-B14F-4D97-AF65-F5344CB8AC3E}">
        <p14:creationId xmlns:p14="http://schemas.microsoft.com/office/powerpoint/2010/main" val="2279323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24607"/>
          </a:xfrm>
        </p:spPr>
        <p:txBody>
          <a:bodyPr>
            <a:normAutofit/>
          </a:bodyPr>
          <a:lstStyle/>
          <a:p>
            <a:r>
              <a:rPr lang="en-US" dirty="0"/>
              <a:t>Our property in </a:t>
            </a:r>
            <a:r>
              <a:rPr lang="en-US" dirty="0" err="1"/>
              <a:t>Ocamocam</a:t>
            </a:r>
            <a:endParaRPr lang="en-US" dirty="0"/>
          </a:p>
        </p:txBody>
      </p:sp>
      <p:sp>
        <p:nvSpPr>
          <p:cNvPr id="3" name="Content Placeholder 2"/>
          <p:cNvSpPr>
            <a:spLocks noGrp="1"/>
          </p:cNvSpPr>
          <p:nvPr>
            <p:ph idx="1"/>
          </p:nvPr>
        </p:nvSpPr>
        <p:spPr/>
        <p:txBody>
          <a:bodyPr/>
          <a:lstStyle/>
          <a:p>
            <a:r>
              <a:rPr lang="en-US" dirty="0"/>
              <a:t>The property is located in </a:t>
            </a:r>
            <a:r>
              <a:rPr lang="en-US" dirty="0" err="1"/>
              <a:t>Ocamocam</a:t>
            </a:r>
            <a:r>
              <a:rPr lang="en-US" dirty="0"/>
              <a:t> Beach - New </a:t>
            </a:r>
            <a:r>
              <a:rPr lang="en-US" dirty="0" err="1"/>
              <a:t>Busuanga</a:t>
            </a:r>
            <a:r>
              <a:rPr lang="en-US" dirty="0"/>
              <a:t>, BUSUANGA Island, PALAWAN Province, and is one of the emerging tourist destination on the island of </a:t>
            </a:r>
            <a:r>
              <a:rPr lang="en-US" dirty="0" err="1"/>
              <a:t>Busuanga</a:t>
            </a:r>
            <a:r>
              <a:rPr lang="en-US" dirty="0"/>
              <a:t>. </a:t>
            </a:r>
            <a:r>
              <a:rPr lang="en-US" dirty="0" err="1"/>
              <a:t>Ocamocam</a:t>
            </a:r>
            <a:r>
              <a:rPr lang="en-US" dirty="0"/>
              <a:t> beach is a top destination you can find in all the tourist packages offered by the local tourist agencies. </a:t>
            </a:r>
          </a:p>
          <a:p>
            <a:r>
              <a:rPr lang="en-US" dirty="0"/>
              <a:t>It is reachable by car within 50 mins from the </a:t>
            </a:r>
            <a:r>
              <a:rPr lang="en-US" dirty="0" err="1"/>
              <a:t>Coron</a:t>
            </a:r>
            <a:r>
              <a:rPr lang="en-US" dirty="0"/>
              <a:t> airport. The beach property is more than 31,000 squared meters big and it consists of 10 fully titled lots facing the sunset. It is the ideal location for a high-end resort development.</a:t>
            </a:r>
          </a:p>
        </p:txBody>
      </p:sp>
    </p:spTree>
    <p:extLst>
      <p:ext uri="{BB962C8B-B14F-4D97-AF65-F5344CB8AC3E}">
        <p14:creationId xmlns:p14="http://schemas.microsoft.com/office/powerpoint/2010/main" val="2596470837"/>
      </p:ext>
    </p:extLst>
  </p:cSld>
  <p:clrMapOvr>
    <a:masterClrMapping/>
  </p:clrMapOvr>
</p:sld>
</file>

<file path=ppt/theme/theme1.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365</TotalTime>
  <Words>1197</Words>
  <Application>Microsoft Macintosh PowerPoint</Application>
  <PresentationFormat>Widescreen</PresentationFormat>
  <Paragraphs>40</Paragraphs>
  <Slides>27</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27</vt:i4>
      </vt:variant>
    </vt:vector>
  </HeadingPairs>
  <TitlesOfParts>
    <vt:vector size="33" baseType="lpstr">
      <vt:lpstr>Algerian</vt:lpstr>
      <vt:lpstr>Arial</vt:lpstr>
      <vt:lpstr>Consolas</vt:lpstr>
      <vt:lpstr>Verdana</vt:lpstr>
      <vt:lpstr>Wingdings 3</vt:lpstr>
      <vt:lpstr>Facet</vt:lpstr>
      <vt:lpstr>Amazing Beach FRONT PROPERTy FOR SALE in  Busuanga island - Palawan</vt:lpstr>
      <vt:lpstr>PALAWAN</vt:lpstr>
      <vt:lpstr>The Hotel developments on Ocamocam beach</vt:lpstr>
      <vt:lpstr>The future of Ocamocam, why to invest there ?</vt:lpstr>
      <vt:lpstr>Presentazione standard di PowerPoint</vt:lpstr>
      <vt:lpstr>Pictures of the new airport construction (taken Feb. 2023)</vt:lpstr>
      <vt:lpstr>The construction of a new sea port close to Ocamocam</vt:lpstr>
      <vt:lpstr>https://busuangaport.com</vt:lpstr>
      <vt:lpstr>Our property in Ocamocam</vt:lpstr>
      <vt:lpstr>Presentazione standard di PowerPoint</vt:lpstr>
      <vt:lpstr>Our property</vt:lpstr>
      <vt:lpstr>Our original construction plan</vt:lpstr>
      <vt:lpstr>Beach Front</vt:lpstr>
      <vt:lpstr>Presentazione standard di PowerPoint</vt:lpstr>
      <vt:lpstr>Presentazione standard di PowerPoint</vt:lpstr>
      <vt:lpstr>Presentazione standard di PowerPoint</vt:lpstr>
      <vt:lpstr>Presentazione standard di PowerPoint</vt:lpstr>
      <vt:lpstr>READY TO BUILD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PRICE OF OUR PROPERTY</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Palawan Beach Resort</dc:title>
  <dc:creator>Tala</dc:creator>
  <cp:lastModifiedBy>adriano poli</cp:lastModifiedBy>
  <cp:revision>49</cp:revision>
  <dcterms:created xsi:type="dcterms:W3CDTF">2019-02-24T06:09:19Z</dcterms:created>
  <dcterms:modified xsi:type="dcterms:W3CDTF">2023-03-03T01:34:56Z</dcterms:modified>
</cp:coreProperties>
</file>